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77185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209118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1517926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421109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1009863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CF8CD7C-AED5-4000-8CE2-5263A02A283A}" type="datetimeFigureOut">
              <a:rPr lang="en-US" smtClean="0"/>
              <a:t>12/14/2018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587333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CF8CD7C-AED5-4000-8CE2-5263A02A283A}" type="datetimeFigureOut">
              <a:rPr lang="en-US" smtClean="0"/>
              <a:t>12/14/2018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212761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CF8CD7C-AED5-4000-8CE2-5263A02A283A}" type="datetimeFigureOut">
              <a:rPr lang="en-US" smtClean="0"/>
              <a:t>12/14/2018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265749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CF8CD7C-AED5-4000-8CE2-5263A02A283A}" type="datetimeFigureOut">
              <a:rPr lang="en-US" smtClean="0"/>
              <a:t>12/14/2018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140838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F8CD7C-AED5-4000-8CE2-5263A02A283A}" type="datetimeFigureOut">
              <a:rPr lang="en-US" smtClean="0"/>
              <a:t>12/14/2018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206718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F8CD7C-AED5-4000-8CE2-5263A02A283A}" type="datetimeFigureOut">
              <a:rPr lang="en-US" smtClean="0"/>
              <a:t>12/14/2018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8D65381-4495-4F8A-B666-015DC92250A9}" type="slidenum">
              <a:rPr lang="en-US" smtClean="0"/>
              <a:t>‹#›</a:t>
            </a:fld>
            <a:endParaRPr lang="en-US"/>
          </a:p>
        </p:txBody>
      </p:sp>
    </p:spTree>
    <p:extLst>
      <p:ext uri="{BB962C8B-B14F-4D97-AF65-F5344CB8AC3E}">
        <p14:creationId xmlns:p14="http://schemas.microsoft.com/office/powerpoint/2010/main" val="190201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CD7C-AED5-4000-8CE2-5263A02A283A}" type="datetimeFigureOut">
              <a:rPr lang="en-US" smtClean="0"/>
              <a:t>12/14/2018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65381-4495-4F8A-B666-015DC92250A9}" type="slidenum">
              <a:rPr lang="en-US" smtClean="0"/>
              <a:t>‹#›</a:t>
            </a:fld>
            <a:endParaRPr lang="en-US"/>
          </a:p>
        </p:txBody>
      </p:sp>
    </p:spTree>
    <p:extLst>
      <p:ext uri="{BB962C8B-B14F-4D97-AF65-F5344CB8AC3E}">
        <p14:creationId xmlns:p14="http://schemas.microsoft.com/office/powerpoint/2010/main" val="916956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err="1" smtClean="0"/>
              <a:t>البايوميكانيك</a:t>
            </a:r>
            <a:r>
              <a:rPr lang="ar-IQ" dirty="0" smtClean="0"/>
              <a:t> الرياضي</a:t>
            </a:r>
            <a:endParaRPr lang="en-US" dirty="0"/>
          </a:p>
        </p:txBody>
      </p:sp>
      <p:sp>
        <p:nvSpPr>
          <p:cNvPr id="3" name="عنوان فرعي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lstStyle/>
          <a:p>
            <a:r>
              <a:rPr lang="ar-IQ" dirty="0" smtClean="0">
                <a:solidFill>
                  <a:schemeClr val="tx1"/>
                </a:solidFill>
              </a:rPr>
              <a:t>ماهية </a:t>
            </a:r>
            <a:r>
              <a:rPr lang="ar-IQ" dirty="0" err="1" smtClean="0">
                <a:solidFill>
                  <a:schemeClr val="tx1"/>
                </a:solidFill>
              </a:rPr>
              <a:t>البايوميكانيك</a:t>
            </a:r>
            <a:r>
              <a:rPr lang="ar-IQ" dirty="0" smtClean="0">
                <a:solidFill>
                  <a:schemeClr val="tx1"/>
                </a:solidFill>
              </a:rPr>
              <a:t> الرياضي</a:t>
            </a:r>
          </a:p>
          <a:p>
            <a:endParaRPr lang="en-US" dirty="0"/>
          </a:p>
        </p:txBody>
      </p:sp>
    </p:spTree>
    <p:extLst>
      <p:ext uri="{BB962C8B-B14F-4D97-AF65-F5344CB8AC3E}">
        <p14:creationId xmlns:p14="http://schemas.microsoft.com/office/powerpoint/2010/main" val="240463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4800"/>
            <a:ext cx="8305800" cy="2667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lvl="0" rtl="1">
              <a:spcBef>
                <a:spcPct val="20000"/>
              </a:spcBef>
            </a:pPr>
            <a:r>
              <a:rPr lang="ar-IQ" sz="2800" dirty="0">
                <a:solidFill>
                  <a:schemeClr val="bg1"/>
                </a:solidFill>
                <a:cs typeface="Arial"/>
              </a:rPr>
              <a:t>هي اغريقية متكونة من مقعين الأول هو (</a:t>
            </a:r>
            <a:r>
              <a:rPr lang="ar-IQ" sz="2800" dirty="0" err="1">
                <a:solidFill>
                  <a:schemeClr val="bg1"/>
                </a:solidFill>
                <a:cs typeface="Arial"/>
              </a:rPr>
              <a:t>بايو</a:t>
            </a:r>
            <a:r>
              <a:rPr lang="ar-IQ" sz="2800" dirty="0">
                <a:solidFill>
                  <a:schemeClr val="bg1"/>
                </a:solidFill>
                <a:cs typeface="Arial"/>
              </a:rPr>
              <a:t> ) (</a:t>
            </a:r>
            <a:r>
              <a:rPr lang="en-US" sz="2800" dirty="0">
                <a:solidFill>
                  <a:schemeClr val="bg1"/>
                </a:solidFill>
              </a:rPr>
              <a:t>bio </a:t>
            </a:r>
            <a:r>
              <a:rPr lang="ar-IQ" sz="2800" dirty="0">
                <a:solidFill>
                  <a:schemeClr val="bg1"/>
                </a:solidFill>
                <a:cs typeface="Arial"/>
              </a:rPr>
              <a:t>) ويقصد بها الحياة او الحيوي  والأخرى ميكانيك (</a:t>
            </a:r>
            <a:r>
              <a:rPr lang="en-US" sz="2800" dirty="0">
                <a:solidFill>
                  <a:schemeClr val="bg1"/>
                </a:solidFill>
              </a:rPr>
              <a:t>mechanic</a:t>
            </a:r>
            <a:r>
              <a:rPr lang="ar-IQ" sz="2800" dirty="0">
                <a:solidFill>
                  <a:schemeClr val="bg1"/>
                </a:solidFill>
                <a:cs typeface="Arial"/>
              </a:rPr>
              <a:t>) ويقصد بها الالة والماكنة </a:t>
            </a:r>
            <a:r>
              <a:rPr lang="en-US" sz="2800" dirty="0">
                <a:solidFill>
                  <a:schemeClr val="bg1"/>
                </a:solidFill>
              </a:rPr>
              <a:t/>
            </a:r>
            <a:br>
              <a:rPr lang="en-US" sz="2800" dirty="0">
                <a:solidFill>
                  <a:schemeClr val="bg1"/>
                </a:solidFill>
              </a:rPr>
            </a:br>
            <a:r>
              <a:rPr lang="ar-IQ" sz="2800" dirty="0">
                <a:solidFill>
                  <a:schemeClr val="bg1"/>
                </a:solidFill>
                <a:cs typeface="Arial"/>
              </a:rPr>
              <a:t>وهو علم قديم جدا واشتق من علم الميكانيك وسمي </a:t>
            </a:r>
            <a:r>
              <a:rPr lang="ar-IQ" sz="2800" dirty="0" err="1">
                <a:solidFill>
                  <a:schemeClr val="bg1"/>
                </a:solidFill>
                <a:cs typeface="Arial"/>
              </a:rPr>
              <a:t>بالبايوميكانيك</a:t>
            </a:r>
            <a:r>
              <a:rPr lang="ar-IQ" sz="2800" dirty="0">
                <a:solidFill>
                  <a:schemeClr val="bg1"/>
                </a:solidFill>
                <a:cs typeface="Arial"/>
              </a:rPr>
              <a:t> </a:t>
            </a:r>
            <a:r>
              <a:rPr lang="ar-IQ" sz="2800" dirty="0" err="1">
                <a:solidFill>
                  <a:schemeClr val="bg1"/>
                </a:solidFill>
                <a:cs typeface="Arial"/>
              </a:rPr>
              <a:t>لانه</a:t>
            </a:r>
            <a:r>
              <a:rPr lang="ar-IQ" sz="2800" dirty="0">
                <a:solidFill>
                  <a:schemeClr val="bg1"/>
                </a:solidFill>
                <a:cs typeface="Arial"/>
              </a:rPr>
              <a:t> يدرس حركة الكائنات الحية </a:t>
            </a:r>
            <a:r>
              <a:rPr lang="ar-IQ" sz="2800" dirty="0" smtClean="0">
                <a:solidFill>
                  <a:schemeClr val="bg1"/>
                </a:solidFill>
                <a:cs typeface="Arial"/>
              </a:rPr>
              <a:t>وهو علم من العلوم الحدية</a:t>
            </a:r>
            <a:r>
              <a:rPr lang="en-US" sz="2800" dirty="0">
                <a:solidFill>
                  <a:schemeClr val="bg1"/>
                </a:solidFill>
              </a:rPr>
              <a:t/>
            </a:r>
            <a:br>
              <a:rPr lang="en-US" sz="2800" dirty="0">
                <a:solidFill>
                  <a:schemeClr val="bg1"/>
                </a:solidFill>
              </a:rPr>
            </a:br>
            <a:endParaRPr lang="en-US" dirty="0">
              <a:solidFill>
                <a:schemeClr val="bg1"/>
              </a:solidFill>
            </a:endParaRPr>
          </a:p>
        </p:txBody>
      </p:sp>
      <p:sp>
        <p:nvSpPr>
          <p:cNvPr id="3" name="عنصر نائب للمحتوى 2"/>
          <p:cNvSpPr>
            <a:spLocks noGrp="1"/>
          </p:cNvSpPr>
          <p:nvPr>
            <p:ph idx="1"/>
          </p:nvPr>
        </p:nvSpPr>
        <p:spPr>
          <a:xfrm>
            <a:off x="685800" y="2971800"/>
            <a:ext cx="8001000" cy="3154363"/>
          </a:xfrm>
        </p:spPr>
        <p:style>
          <a:lnRef idx="1">
            <a:schemeClr val="accent2"/>
          </a:lnRef>
          <a:fillRef idx="2">
            <a:schemeClr val="accent2"/>
          </a:fillRef>
          <a:effectRef idx="1">
            <a:schemeClr val="accent2"/>
          </a:effectRef>
          <a:fontRef idx="minor">
            <a:schemeClr val="dk1"/>
          </a:fontRef>
        </p:style>
        <p:txBody>
          <a:bodyPr/>
          <a:lstStyle/>
          <a:p>
            <a:pPr algn="r"/>
            <a:r>
              <a:rPr lang="ar-IQ" dirty="0" smtClean="0"/>
              <a:t>وهو علم تطبيق القوانين </a:t>
            </a:r>
            <a:r>
              <a:rPr lang="ar-IQ" dirty="0" err="1" smtClean="0"/>
              <a:t>والمباديء</a:t>
            </a:r>
            <a:r>
              <a:rPr lang="ar-IQ" dirty="0" smtClean="0"/>
              <a:t> </a:t>
            </a:r>
            <a:r>
              <a:rPr lang="ar-IQ" dirty="0" err="1" smtClean="0"/>
              <a:t>الميكانيكة</a:t>
            </a:r>
            <a:r>
              <a:rPr lang="ar-IQ" dirty="0" smtClean="0"/>
              <a:t> على سير الحركات الرياضية تحت شروط </a:t>
            </a:r>
            <a:r>
              <a:rPr lang="ar-IQ" dirty="0" err="1" smtClean="0"/>
              <a:t>بايلوجية</a:t>
            </a:r>
            <a:r>
              <a:rPr lang="ar-IQ" dirty="0" smtClean="0"/>
              <a:t> معينة</a:t>
            </a:r>
          </a:p>
          <a:p>
            <a:pPr algn="r"/>
            <a:r>
              <a:rPr lang="ar-IQ" dirty="0" smtClean="0"/>
              <a:t>وهو العلم الذي يهتم بدراسة وتحليل الحركة تحليلا كميا ونوعيا</a:t>
            </a:r>
            <a:endParaRPr lang="en-US" dirty="0"/>
          </a:p>
        </p:txBody>
      </p:sp>
    </p:spTree>
    <p:extLst>
      <p:ext uri="{BB962C8B-B14F-4D97-AF65-F5344CB8AC3E}">
        <p14:creationId xmlns:p14="http://schemas.microsoft.com/office/powerpoint/2010/main" val="243854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57200"/>
            <a:ext cx="8382000" cy="35052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lvl="0" rtl="1">
              <a:spcBef>
                <a:spcPts val="0"/>
              </a:spcBef>
            </a:pPr>
            <a:r>
              <a:rPr lang="ar-IQ" sz="2400" dirty="0">
                <a:solidFill>
                  <a:schemeClr val="bg1"/>
                </a:solidFill>
                <a:cs typeface="Arial"/>
              </a:rPr>
              <a:t>ويقسم </a:t>
            </a:r>
            <a:r>
              <a:rPr lang="ar-IQ" sz="2400" dirty="0" err="1">
                <a:solidFill>
                  <a:schemeClr val="bg1"/>
                </a:solidFill>
                <a:cs typeface="Arial"/>
              </a:rPr>
              <a:t>البايوميكانيك</a:t>
            </a:r>
            <a:r>
              <a:rPr lang="ar-IQ" sz="2400" dirty="0">
                <a:solidFill>
                  <a:schemeClr val="bg1"/>
                </a:solidFill>
                <a:cs typeface="Arial"/>
              </a:rPr>
              <a:t> الى قسمين رئيسيين هما : </a:t>
            </a:r>
            <a:r>
              <a:rPr lang="en-US" sz="2400" dirty="0">
                <a:solidFill>
                  <a:schemeClr val="bg1"/>
                </a:solidFill>
              </a:rPr>
              <a:t/>
            </a:r>
            <a:br>
              <a:rPr lang="en-US" sz="2400" dirty="0">
                <a:solidFill>
                  <a:schemeClr val="bg1"/>
                </a:solidFill>
              </a:rPr>
            </a:br>
            <a:r>
              <a:rPr lang="ar-IQ" sz="2400" b="1" dirty="0" err="1">
                <a:solidFill>
                  <a:schemeClr val="bg1"/>
                </a:solidFill>
                <a:cs typeface="Arial"/>
              </a:rPr>
              <a:t>البايوستاتك</a:t>
            </a:r>
            <a:r>
              <a:rPr lang="ar-IQ" sz="2400" b="1" dirty="0">
                <a:solidFill>
                  <a:schemeClr val="bg1"/>
                </a:solidFill>
                <a:cs typeface="Arial"/>
              </a:rPr>
              <a:t> </a:t>
            </a:r>
            <a:r>
              <a:rPr lang="ar-IQ" sz="2400" dirty="0">
                <a:solidFill>
                  <a:schemeClr val="bg1"/>
                </a:solidFill>
                <a:cs typeface="Arial"/>
              </a:rPr>
              <a:t>: وهو العلم الذي </a:t>
            </a:r>
            <a:r>
              <a:rPr lang="ar-IQ" sz="2400" dirty="0" err="1">
                <a:solidFill>
                  <a:schemeClr val="bg1"/>
                </a:solidFill>
                <a:cs typeface="Arial"/>
              </a:rPr>
              <a:t>يغي</a:t>
            </a:r>
            <a:r>
              <a:rPr lang="ar-IQ" sz="2400" dirty="0">
                <a:solidFill>
                  <a:schemeClr val="bg1"/>
                </a:solidFill>
                <a:cs typeface="Arial"/>
              </a:rPr>
              <a:t> الحالات التي تكون فيها جميع القوى المؤثرة على الجسم متوازنة والجسم في حالة ثبات او سكون .</a:t>
            </a:r>
            <a:r>
              <a:rPr lang="en-US" sz="2400" dirty="0">
                <a:solidFill>
                  <a:schemeClr val="bg1"/>
                </a:solidFill>
              </a:rPr>
              <a:t/>
            </a:r>
            <a:br>
              <a:rPr lang="en-US" sz="2400" dirty="0">
                <a:solidFill>
                  <a:schemeClr val="bg1"/>
                </a:solidFill>
              </a:rPr>
            </a:br>
            <a:r>
              <a:rPr lang="ar-IQ" sz="2400" b="1" dirty="0" err="1">
                <a:solidFill>
                  <a:schemeClr val="bg1"/>
                </a:solidFill>
                <a:cs typeface="Arial"/>
              </a:rPr>
              <a:t>البايوديناميك</a:t>
            </a:r>
            <a:r>
              <a:rPr lang="ar-IQ" sz="2400" b="1" dirty="0">
                <a:solidFill>
                  <a:schemeClr val="bg1"/>
                </a:solidFill>
                <a:cs typeface="Arial"/>
              </a:rPr>
              <a:t> </a:t>
            </a:r>
            <a:r>
              <a:rPr lang="ar-IQ" sz="2400" dirty="0">
                <a:solidFill>
                  <a:schemeClr val="bg1"/>
                </a:solidFill>
                <a:cs typeface="Arial"/>
              </a:rPr>
              <a:t>: وهو العلم الذي يبحث في بيعة القوى المتحركة وغير المتوازنة الموجهة على الجسم والتي تسبب تغيرا في سرعته واتجاهه.</a:t>
            </a:r>
            <a:r>
              <a:rPr lang="en-US" sz="2400" dirty="0">
                <a:solidFill>
                  <a:schemeClr val="bg1"/>
                </a:solidFill>
              </a:rPr>
              <a:t/>
            </a:r>
            <a:br>
              <a:rPr lang="en-US" sz="2400" dirty="0">
                <a:solidFill>
                  <a:schemeClr val="bg1"/>
                </a:solidFill>
              </a:rPr>
            </a:br>
            <a:r>
              <a:rPr lang="ar-IQ" sz="2400" dirty="0">
                <a:solidFill>
                  <a:schemeClr val="bg1"/>
                </a:solidFill>
                <a:cs typeface="Arial"/>
              </a:rPr>
              <a:t>وبما ان المجال الرياضي هو عبارة عن حركة ومهارات وحالات الثبات تكون وقتية ولا تأخذ زمنا ويلا فان ما يهمنا في دراسة </a:t>
            </a:r>
            <a:r>
              <a:rPr lang="ar-IQ" sz="2400" dirty="0" err="1">
                <a:solidFill>
                  <a:schemeClr val="bg1"/>
                </a:solidFill>
                <a:cs typeface="Arial"/>
              </a:rPr>
              <a:t>البايوميكانيك</a:t>
            </a:r>
            <a:r>
              <a:rPr lang="ar-IQ" sz="2400" dirty="0">
                <a:solidFill>
                  <a:schemeClr val="bg1"/>
                </a:solidFill>
                <a:cs typeface="Arial"/>
              </a:rPr>
              <a:t> هو القسم الثاني وهو علم الديناميك والذي يقسم بدوره الى قسمين هما :</a:t>
            </a:r>
            <a:r>
              <a:rPr lang="en-US" sz="2400" dirty="0">
                <a:solidFill>
                  <a:schemeClr val="bg1"/>
                </a:solidFill>
              </a:rPr>
              <a:t/>
            </a:r>
            <a:br>
              <a:rPr lang="en-US" sz="2400" dirty="0">
                <a:solidFill>
                  <a:schemeClr val="bg1"/>
                </a:solidFill>
              </a:rPr>
            </a:br>
            <a:endParaRPr lang="en-US" dirty="0">
              <a:solidFill>
                <a:schemeClr val="bg1"/>
              </a:solidFill>
            </a:endParaRPr>
          </a:p>
        </p:txBody>
      </p:sp>
      <p:sp>
        <p:nvSpPr>
          <p:cNvPr id="3" name="عنصر نائب للمحتوى 2"/>
          <p:cNvSpPr>
            <a:spLocks noGrp="1"/>
          </p:cNvSpPr>
          <p:nvPr>
            <p:ph idx="1"/>
          </p:nvPr>
        </p:nvSpPr>
        <p:spPr>
          <a:xfrm>
            <a:off x="1143000" y="4648200"/>
            <a:ext cx="7543800" cy="1477963"/>
          </a:xfrm>
        </p:spPr>
        <p:txBody>
          <a:bodyPr/>
          <a:lstStyle/>
          <a:p>
            <a:endParaRPr lang="en-US" dirty="0"/>
          </a:p>
        </p:txBody>
      </p:sp>
    </p:spTree>
    <p:extLst>
      <p:ext uri="{BB962C8B-B14F-4D97-AF65-F5344CB8AC3E}">
        <p14:creationId xmlns:p14="http://schemas.microsoft.com/office/powerpoint/2010/main" val="599431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lvl="0" rtl="1" fontAlgn="base">
              <a:spcAft>
                <a:spcPct val="0"/>
              </a:spcAft>
            </a:pPr>
            <a:r>
              <a:rPr lang="ar-IQ" sz="2800" dirty="0" err="1" smtClean="0"/>
              <a:t>البايوكينماتيك</a:t>
            </a:r>
            <a:r>
              <a:rPr lang="ar-IQ" sz="2800" dirty="0" smtClean="0"/>
              <a:t> ويشير هذا العلم الى هندسة الحركة ويصفها وصفا مجردا دون البحث في مسبباتها فهو يدرس حركة الاجسام من جوانب الزمن والازاحة والانطلاق</a:t>
            </a:r>
            <a:endParaRPr lang="en-US" sz="2800" dirty="0"/>
          </a:p>
        </p:txBody>
      </p:sp>
      <p:sp>
        <p:nvSpPr>
          <p:cNvPr id="3" name="عنصر نائب للمحتوى 2"/>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r>
              <a:rPr lang="ar-IQ" dirty="0" smtClean="0"/>
              <a:t>اما </a:t>
            </a:r>
            <a:r>
              <a:rPr lang="ar-IQ" dirty="0" err="1" smtClean="0"/>
              <a:t>الكينتك</a:t>
            </a:r>
            <a:r>
              <a:rPr lang="ar-IQ" dirty="0" smtClean="0"/>
              <a:t> فيشير هذا العلم الى دراسة مسببات الحركة من </a:t>
            </a:r>
            <a:r>
              <a:rPr lang="ar-IQ" dirty="0" err="1" smtClean="0"/>
              <a:t>من</a:t>
            </a:r>
            <a:r>
              <a:rPr lang="ar-IQ" dirty="0" smtClean="0"/>
              <a:t> نوع القوة ومقاديرها وقد يكون خطيا وقدي يكون زاوي</a:t>
            </a:r>
            <a:endParaRPr lang="en-US" dirty="0"/>
          </a:p>
        </p:txBody>
      </p:sp>
    </p:spTree>
    <p:extLst>
      <p:ext uri="{BB962C8B-B14F-4D97-AF65-F5344CB8AC3E}">
        <p14:creationId xmlns:p14="http://schemas.microsoft.com/office/powerpoint/2010/main" val="4207195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74638"/>
            <a:ext cx="8305800" cy="475456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lvl="0" rtl="1">
              <a:spcBef>
                <a:spcPts val="0"/>
              </a:spcBef>
            </a:pPr>
            <a:r>
              <a:rPr lang="ar-IQ" sz="2800" b="1" dirty="0">
                <a:solidFill>
                  <a:prstClr val="black"/>
                </a:solidFill>
                <a:cs typeface="Arial"/>
              </a:rPr>
              <a:t>أهمية دراسة </a:t>
            </a:r>
            <a:r>
              <a:rPr lang="ar-IQ" sz="2800" b="1" dirty="0" err="1">
                <a:solidFill>
                  <a:prstClr val="black"/>
                </a:solidFill>
                <a:cs typeface="Arial"/>
              </a:rPr>
              <a:t>البايوميكانيك</a:t>
            </a:r>
            <a:r>
              <a:rPr lang="ar-IQ" sz="2800" b="1" dirty="0">
                <a:solidFill>
                  <a:prstClr val="black"/>
                </a:solidFill>
                <a:cs typeface="Arial"/>
              </a:rPr>
              <a:t> الرياضي </a:t>
            </a:r>
            <a:r>
              <a:rPr lang="en-US" sz="2800" dirty="0">
                <a:solidFill>
                  <a:prstClr val="black"/>
                </a:solidFill>
              </a:rPr>
              <a:t/>
            </a:r>
            <a:br>
              <a:rPr lang="en-US" sz="2800" dirty="0">
                <a:solidFill>
                  <a:prstClr val="black"/>
                </a:solidFill>
              </a:rPr>
            </a:br>
            <a:r>
              <a:rPr lang="ar-IQ" sz="2800" dirty="0">
                <a:solidFill>
                  <a:prstClr val="black"/>
                </a:solidFill>
                <a:cs typeface="Arial"/>
              </a:rPr>
              <a:t>يساعد على إيجاد الأجوبة القطعية المتعلقة بأفضل الرق التكنيكية للرياضيين </a:t>
            </a:r>
            <a:r>
              <a:rPr lang="en-US" sz="2800" dirty="0">
                <a:solidFill>
                  <a:prstClr val="black"/>
                </a:solidFill>
              </a:rPr>
              <a:t/>
            </a:r>
            <a:br>
              <a:rPr lang="en-US" sz="2800" dirty="0">
                <a:solidFill>
                  <a:prstClr val="black"/>
                </a:solidFill>
              </a:rPr>
            </a:br>
            <a:r>
              <a:rPr lang="ar-IQ" sz="2800" dirty="0">
                <a:solidFill>
                  <a:prstClr val="black"/>
                </a:solidFill>
                <a:cs typeface="Arial"/>
              </a:rPr>
              <a:t>يساعد في تطبيق القوانين الميكانيكية على الحركة الرياضية </a:t>
            </a:r>
            <a:r>
              <a:rPr lang="en-US" sz="2800" dirty="0">
                <a:solidFill>
                  <a:prstClr val="black"/>
                </a:solidFill>
              </a:rPr>
              <a:t/>
            </a:r>
            <a:br>
              <a:rPr lang="en-US" sz="2800" dirty="0">
                <a:solidFill>
                  <a:prstClr val="black"/>
                </a:solidFill>
              </a:rPr>
            </a:br>
            <a:r>
              <a:rPr lang="ar-IQ" sz="2800" dirty="0">
                <a:solidFill>
                  <a:prstClr val="black"/>
                </a:solidFill>
                <a:cs typeface="Arial"/>
              </a:rPr>
              <a:t>يعمل على اكتشاف ومعرفة طرق الأداء الفني </a:t>
            </a:r>
            <a:r>
              <a:rPr lang="en-US" sz="2800" dirty="0">
                <a:solidFill>
                  <a:prstClr val="black"/>
                </a:solidFill>
              </a:rPr>
              <a:t/>
            </a:r>
            <a:br>
              <a:rPr lang="en-US" sz="2800" dirty="0">
                <a:solidFill>
                  <a:prstClr val="black"/>
                </a:solidFill>
              </a:rPr>
            </a:br>
            <a:r>
              <a:rPr lang="ar-IQ" sz="2800" dirty="0">
                <a:solidFill>
                  <a:prstClr val="black"/>
                </a:solidFill>
                <a:cs typeface="Arial"/>
              </a:rPr>
              <a:t>يعمل على تجاوز الأخطاء واكتشاف أسبابها ومعرفة الريقة الصحيحة للتدريب </a:t>
            </a:r>
            <a:r>
              <a:rPr lang="en-US" sz="2800" dirty="0">
                <a:solidFill>
                  <a:prstClr val="black"/>
                </a:solidFill>
              </a:rPr>
              <a:t/>
            </a:r>
            <a:br>
              <a:rPr lang="en-US" sz="2800" dirty="0">
                <a:solidFill>
                  <a:prstClr val="black"/>
                </a:solidFill>
              </a:rPr>
            </a:br>
            <a:r>
              <a:rPr lang="ar-IQ" sz="2800" dirty="0">
                <a:solidFill>
                  <a:prstClr val="black"/>
                </a:solidFill>
                <a:cs typeface="Arial"/>
              </a:rPr>
              <a:t>يساعد في إيجاد الطرق البسيطة لمعرفة الحركة الرياضية </a:t>
            </a:r>
            <a:r>
              <a:rPr lang="en-US" sz="2800" dirty="0">
                <a:solidFill>
                  <a:prstClr val="black"/>
                </a:solidFill>
              </a:rPr>
              <a:t/>
            </a:r>
            <a:br>
              <a:rPr lang="en-US" sz="2800" dirty="0">
                <a:solidFill>
                  <a:prstClr val="black"/>
                </a:solidFill>
              </a:rPr>
            </a:br>
            <a:r>
              <a:rPr lang="ar-IQ" sz="2800" dirty="0">
                <a:solidFill>
                  <a:prstClr val="black"/>
                </a:solidFill>
                <a:cs typeface="Arial"/>
              </a:rPr>
              <a:t>وهناك العديد من هذه الأمور لكن نختصر بعضها في أعلاه </a:t>
            </a:r>
            <a:r>
              <a:rPr lang="en-US" sz="2800" dirty="0">
                <a:solidFill>
                  <a:prstClr val="black"/>
                </a:solidFill>
              </a:rPr>
              <a:t/>
            </a:r>
            <a:br>
              <a:rPr lang="en-US" sz="2800" dirty="0">
                <a:solidFill>
                  <a:prstClr val="black"/>
                </a:solidFill>
              </a:rPr>
            </a:br>
            <a:endParaRPr lang="en-US" sz="2800" dirty="0"/>
          </a:p>
        </p:txBody>
      </p:sp>
      <p:sp>
        <p:nvSpPr>
          <p:cNvPr id="3" name="عنصر نائب للمحتوى 2"/>
          <p:cNvSpPr>
            <a:spLocks noGrp="1"/>
          </p:cNvSpPr>
          <p:nvPr>
            <p:ph idx="1"/>
          </p:nvPr>
        </p:nvSpPr>
        <p:spPr>
          <a:xfrm>
            <a:off x="457200" y="5715000"/>
            <a:ext cx="8229600" cy="411163"/>
          </a:xfrm>
        </p:spPr>
        <p:txBody>
          <a:bodyPr>
            <a:normAutofit fontScale="77500" lnSpcReduction="20000"/>
          </a:bodyPr>
          <a:lstStyle/>
          <a:p>
            <a:endParaRPr lang="en-US" dirty="0"/>
          </a:p>
        </p:txBody>
      </p:sp>
    </p:spTree>
    <p:extLst>
      <p:ext uri="{BB962C8B-B14F-4D97-AF65-F5344CB8AC3E}">
        <p14:creationId xmlns:p14="http://schemas.microsoft.com/office/powerpoint/2010/main" val="150969442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110</Words>
  <Application>Microsoft Office PowerPoint</Application>
  <PresentationFormat>عرض على الشاشة (3:4)‏</PresentationFormat>
  <Paragraphs>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البايوميكانيك الرياضي</vt:lpstr>
      <vt:lpstr>هي اغريقية متكونة من مقعين الأول هو (بايو ) (bio ) ويقصد بها الحياة او الحيوي  والأخرى ميكانيك (mechanic) ويقصد بها الالة والماكنة  وهو علم قديم جدا واشتق من علم الميكانيك وسمي بالبايوميكانيك لانه يدرس حركة الكائنات الحية وهو علم من العلوم الحدية </vt:lpstr>
      <vt:lpstr>ويقسم البايوميكانيك الى قسمين رئيسيين هما :  البايوستاتك : وهو العلم الذي يغي الحالات التي تكون فيها جميع القوى المؤثرة على الجسم متوازنة والجسم في حالة ثبات او سكون . البايوديناميك : وهو العلم الذي يبحث في بيعة القوى المتحركة وغير المتوازنة الموجهة على الجسم والتي تسبب تغيرا في سرعته واتجاهه. وبما ان المجال الرياضي هو عبارة عن حركة ومهارات وحالات الثبات تكون وقتية ولا تأخذ زمنا ويلا فان ما يهمنا في دراسة البايوميكانيك هو القسم الثاني وهو علم الديناميك والذي يقسم بدوره الى قسمين هما : </vt:lpstr>
      <vt:lpstr>البايوكينماتيك ويشير هذا العلم الى هندسة الحركة ويصفها وصفا مجردا دون البحث في مسبباتها فهو يدرس حركة الاجسام من جوانب الزمن والازاحة والانطلاق</vt:lpstr>
      <vt:lpstr>أهمية دراسة البايوميكانيك الرياضي  يساعد على إيجاد الأجوبة القطعية المتعلقة بأفضل الرق التكنيكية للرياضيين  يساعد في تطبيق القوانين الميكانيكية على الحركة الرياضية  يعمل على اكتشاف ومعرفة طرق الأداء الفني  يعمل على تجاوز الأخطاء واكتشاف أسبابها ومعرفة الريقة الصحيحة للتدريب  يساعد في إيجاد الطرق البسيطة لمعرفة الحركة الرياضية  وهناك العديد من هذه الأمور لكن نختصر بعضها في أعلاه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البايوميكانيك الرياضي</dc:title>
  <dc:creator>DELL</dc:creator>
  <cp:lastModifiedBy>DELL</cp:lastModifiedBy>
  <cp:revision>3</cp:revision>
  <dcterms:created xsi:type="dcterms:W3CDTF">2018-12-14T12:52:21Z</dcterms:created>
  <dcterms:modified xsi:type="dcterms:W3CDTF">2018-12-14T13:21:51Z</dcterms:modified>
</cp:coreProperties>
</file>